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08" r:id="rId1"/>
  </p:sldMasterIdLst>
  <p:notesMasterIdLst>
    <p:notesMasterId r:id="rId31"/>
  </p:notesMasterIdLst>
  <p:sldIdLst>
    <p:sldId id="322" r:id="rId2"/>
    <p:sldId id="429" r:id="rId3"/>
    <p:sldId id="430" r:id="rId4"/>
    <p:sldId id="431" r:id="rId5"/>
    <p:sldId id="432" r:id="rId6"/>
    <p:sldId id="434" r:id="rId7"/>
    <p:sldId id="360" r:id="rId8"/>
    <p:sldId id="421" r:id="rId9"/>
    <p:sldId id="406" r:id="rId10"/>
    <p:sldId id="361" r:id="rId11"/>
    <p:sldId id="419" r:id="rId12"/>
    <p:sldId id="420" r:id="rId13"/>
    <p:sldId id="381" r:id="rId14"/>
    <p:sldId id="362" r:id="rId15"/>
    <p:sldId id="374" r:id="rId16"/>
    <p:sldId id="407" r:id="rId17"/>
    <p:sldId id="417" r:id="rId18"/>
    <p:sldId id="415" r:id="rId19"/>
    <p:sldId id="408" r:id="rId20"/>
    <p:sldId id="376" r:id="rId21"/>
    <p:sldId id="409" r:id="rId22"/>
    <p:sldId id="379" r:id="rId23"/>
    <p:sldId id="411" r:id="rId24"/>
    <p:sldId id="382" r:id="rId25"/>
    <p:sldId id="380" r:id="rId26"/>
    <p:sldId id="386" r:id="rId27"/>
    <p:sldId id="396" r:id="rId28"/>
    <p:sldId id="395" r:id="rId29"/>
    <p:sldId id="3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25"/>
    <p:restoredTop sz="95701"/>
  </p:normalViewPr>
  <p:slideViewPr>
    <p:cSldViewPr snapToGrid="0" snapToObjects="1">
      <p:cViewPr varScale="1">
        <p:scale>
          <a:sx n="83" d="100"/>
          <a:sy n="83" d="100"/>
        </p:scale>
        <p:origin x="28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11.10.2023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05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https://www.matematiksel.org/buyuk-sayilar-nasil-adlandirilir/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8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7C25-4B4E-E54F-B4E5-95851432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E5FBB-2FB7-5F40-97D5-5914BFD1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BD324-07B3-1248-B4A2-E898C09B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B12B-31EC-2442-9D0A-273EC97808A4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8F6D-42D7-C94F-B3A4-470AE7DA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© Ahmet </a:t>
            </a:r>
            <a:r>
              <a:rPr lang="en-US" i="1" dirty="0" err="1"/>
              <a:t>Arif</a:t>
            </a:r>
            <a:r>
              <a:rPr lang="en-US" i="1" dirty="0"/>
              <a:t> AYDIN, 2022</a:t>
            </a:r>
            <a:endParaRPr lang="en-TR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33477-960D-F141-BC30-3C106183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89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00E5-C1E0-BB45-A997-1FF55C47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D4BD3-D047-E044-B104-279564808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392CE-63AC-DD4B-A679-70D5A547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A842-597E-B347-A0A3-2C2BC021280C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6F25D-AEF4-0543-82CA-A7F4427F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43EB-4860-454D-A95C-75461908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1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7D9CC0-E483-A047-B170-3287E853C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33DD9-B193-0F4C-86EC-EF1336D4B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E234-CE0C-8546-B54F-1BC5C866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7D5F-1B66-B44D-A3B4-C8BC91F688B1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654B9-E1DE-C742-939B-D5E157DC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836EE-2AD8-424B-AA57-3E352861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0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338" y="631335"/>
            <a:ext cx="10125863" cy="572501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CC7F-241F-4046-921B-BBECE1B14D5E}" type="datetime1">
              <a:rPr lang="en-US" smtClean="0"/>
              <a:t>10/11/2023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0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FCFD-491B-514B-A969-1FCE094A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E3DB-50D6-0A4C-8F48-E42356AD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F6ACE-8A38-3B42-A9FD-FE3D6C7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493E-2175-F144-92A9-5B797B1FA3BA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E71C2-4074-FB4F-B95B-202AB8C2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51460"/>
          </a:xfrm>
        </p:spPr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4BF1A-7026-7441-B659-D70ED129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84950"/>
            <a:ext cx="2743200" cy="2514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D452-561C-314E-A446-585301E5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14B5B-A170-D649-B62B-5030B7F7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37168-651B-014B-8514-6F1FCF5C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2596-8AE6-3144-9CD6-9D89379A76DF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E592B-5707-2D42-B533-B2448170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3A95B-7690-FD43-95A7-8F98006E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6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4DE8-E128-BC4E-BE2B-93AEC38C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0A35-4E92-5845-A727-ED636751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4F5C7-D18E-C345-8B45-6F42BB9D1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D2F07-69C0-D044-B32E-92ABED9B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2830-3F0C-E64C-B37F-E5DF2DBB6DCC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461A0-FFAC-9444-B92C-DA78C182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93727-F0FA-914E-8B2A-66BC3DCF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96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96A-9983-094A-8166-FA4236FF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80E2B-B9FC-C94B-9A94-0B2F5323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EE7E8-27EC-874A-A5D9-EF7B0E225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79DE5-93F3-644C-A402-63614F561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9C440-A8C2-874E-B3A9-DB4E0465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5420C-B448-9740-820B-73BE4F8F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9FF-2A46-0747-8BE3-4430C3B87301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424F41-F91D-EB4A-A25C-C2BAF228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7038C-027E-D448-A5D5-CAFFB2E6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E8DE-D8C3-B242-A8EC-F62C878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36F3C-4CBF-0A45-8E17-CB8670A7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C382C-A2E7-8F40-B174-5917D738077F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46038-4F0A-974F-BEB8-FA202733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EBD66-58AF-2B47-A250-3B3321FD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01FAB-43B1-0F49-BC7D-BD53F7C4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97CE-9A49-584B-9E92-6300704B7D19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D3164-28FA-3242-B745-3DCD30F4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4A44-AD9C-DD47-82C9-542A425F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42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3C45-55A3-4749-9357-2DD62937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4819B-F7DF-C748-9682-AB2EEC2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C526D-B7AD-7844-852D-FAC36BABC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06B96-1A85-684A-908D-44AD978D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3C35-BCF4-BD4B-807F-530569B86848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CA09-5CE3-E043-906A-2C0C60CD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EFA3C-4503-DC47-A716-95DC2650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43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4E19-9014-0646-BADC-1C05747D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04991-D2AF-6F49-87F8-48BD1EBF4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06A72-BAB8-CC41-8EFA-79F2653F2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0A4EA-552D-6C4E-A209-3CD042CB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9F06-B8FF-5640-9022-0B29B4CE4371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B175F-2602-BA4D-8239-26C7F7B13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24A29-A2DC-7B4D-893D-B63B107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9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586CE-95A0-2244-BFF8-3AF1328C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0A89F-6BD8-D343-B779-2BFF44565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F306F-3786-7049-A3FA-FCCEDE61A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09B04-BE7B-FE40-B199-5060EFC4EF0B}" type="datetime1">
              <a:rPr lang="tr-TR" smtClean="0"/>
              <a:t>11.10.2023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9BA2-0C49-9240-898E-3A9FF522A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66EC-263D-4542-B506-3E62656D5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9" r:id="rId1"/>
    <p:sldLayoutId id="2147485010" r:id="rId2"/>
    <p:sldLayoutId id="2147485011" r:id="rId3"/>
    <p:sldLayoutId id="2147485012" r:id="rId4"/>
    <p:sldLayoutId id="2147485013" r:id="rId5"/>
    <p:sldLayoutId id="2147485014" r:id="rId6"/>
    <p:sldLayoutId id="2147485015" r:id="rId7"/>
    <p:sldLayoutId id="2147485016" r:id="rId8"/>
    <p:sldLayoutId id="2147485017" r:id="rId9"/>
    <p:sldLayoutId id="2147485018" r:id="rId10"/>
    <p:sldLayoutId id="2147485019" r:id="rId11"/>
    <p:sldLayoutId id="214748502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purpose-of-data-scienc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mcommunity.org/2015/07/30/the-purpose-of-analyt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terabytes-gigabytes-amp-petabytes-how-big-are-they-4125169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Veritabanı </a:t>
            </a:r>
            <a:r>
              <a:rPr lang="en-US" sz="4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Yönetim</a:t>
            </a:r>
            <a:r>
              <a:rPr lang="en-US" sz="4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Sistemleri</a:t>
            </a:r>
            <a:endParaRPr lang="en-US" sz="4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Doç.Dr</a:t>
            </a:r>
            <a:r>
              <a:rPr lang="tr-TR" b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. Özal YILDIRIM</a:t>
            </a:r>
            <a:endParaRPr lang="en-US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F454C22-76C7-874D-9EE6-6FA462C4DAAB}"/>
              </a:ext>
            </a:extLst>
          </p:cNvPr>
          <p:cNvSpPr txBox="1">
            <a:spLocks/>
          </p:cNvSpPr>
          <p:nvPr/>
        </p:nvSpPr>
        <p:spPr>
          <a:xfrm>
            <a:off x="1503333" y="5045209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Veritabanı </a:t>
            </a:r>
            <a:r>
              <a:rPr lang="en-US" sz="2000" b="1" i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Yönetim</a:t>
            </a:r>
            <a:r>
              <a:rPr lang="en-US" sz="2000" b="1" i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Sistemlerine</a:t>
            </a:r>
            <a:r>
              <a:rPr lang="en-US" sz="2000" b="1" i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Giriş</a:t>
            </a:r>
            <a:endParaRPr lang="en-US" sz="2000" b="1" i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GÜZ </a:t>
            </a:r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-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2023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D44DE-624B-1A3B-E77A-3B5B196B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84950"/>
            <a:ext cx="2743200" cy="2514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(Big Data Era)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0FF7-6B25-85F5-CCF3-3D341FC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2023 Internet Minute Infographic, by eDiscovery Today and LTM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1" y="784624"/>
            <a:ext cx="4730654" cy="58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43" y="486770"/>
            <a:ext cx="4643535" cy="3548475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5985225" y="4233379"/>
            <a:ext cx="5894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>
                <a:solidFill>
                  <a:srgbClr val="121737"/>
                </a:solidFill>
                <a:latin typeface="Manrope"/>
              </a:rPr>
              <a:t>Her gün yaklaşık </a:t>
            </a:r>
            <a:r>
              <a:rPr lang="tr-TR" b="1">
                <a:solidFill>
                  <a:srgbClr val="121737"/>
                </a:solidFill>
                <a:latin typeface="Manrope"/>
              </a:rPr>
              <a:t>328,77 milyon terabayt </a:t>
            </a:r>
            <a:r>
              <a:rPr lang="tr-TR">
                <a:solidFill>
                  <a:srgbClr val="121737"/>
                </a:solidFill>
                <a:latin typeface="Manrope"/>
              </a:rPr>
              <a:t>veri üretiliyor</a:t>
            </a:r>
            <a:endParaRPr lang="tr-TR" b="0" i="0">
              <a:solidFill>
                <a:srgbClr val="121737"/>
              </a:solidFill>
              <a:effectLst/>
              <a:latin typeface="Manrope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6004210" y="4613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121737"/>
                </a:solidFill>
                <a:latin typeface="Manrope"/>
              </a:rPr>
              <a:t>Videolar internet veri trafiğinin </a:t>
            </a:r>
            <a:r>
              <a:rPr lang="tr-TR" b="1" dirty="0">
                <a:solidFill>
                  <a:srgbClr val="121737"/>
                </a:solidFill>
                <a:latin typeface="Manrope"/>
              </a:rPr>
              <a:t>yarısından fazlasını </a:t>
            </a:r>
            <a:r>
              <a:rPr lang="tr-TR" dirty="0">
                <a:solidFill>
                  <a:srgbClr val="121737"/>
                </a:solidFill>
                <a:latin typeface="Manrope"/>
              </a:rPr>
              <a:t>oluşturuyor</a:t>
            </a:r>
            <a:endParaRPr lang="tr-TR" b="0" i="0" dirty="0">
              <a:solidFill>
                <a:srgbClr val="121737"/>
              </a:solidFill>
              <a:effectLst/>
              <a:latin typeface="Manrope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6004210" y="5460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121737"/>
                </a:solidFill>
                <a:latin typeface="Manrope"/>
              </a:rPr>
              <a:t>ABD'de </a:t>
            </a:r>
            <a:r>
              <a:rPr lang="tr-TR" b="1" dirty="0">
                <a:solidFill>
                  <a:srgbClr val="121737"/>
                </a:solidFill>
                <a:latin typeface="Manrope"/>
              </a:rPr>
              <a:t>2.700'den fazla </a:t>
            </a:r>
            <a:r>
              <a:rPr lang="tr-TR" dirty="0">
                <a:solidFill>
                  <a:srgbClr val="121737"/>
                </a:solidFill>
                <a:latin typeface="Manrope"/>
              </a:rPr>
              <a:t>veri merkezi </a:t>
            </a:r>
            <a:r>
              <a:rPr lang="tr-TR" dirty="0" smtClean="0">
                <a:solidFill>
                  <a:srgbClr val="121737"/>
                </a:solidFill>
                <a:latin typeface="Manrope"/>
              </a:rPr>
              <a:t>var</a:t>
            </a:r>
            <a:endParaRPr lang="tr-TR" dirty="0">
              <a:solidFill>
                <a:srgbClr val="121737"/>
              </a:solidFill>
              <a:latin typeface="Manrope"/>
            </a:endParaRPr>
          </a:p>
        </p:txBody>
      </p:sp>
      <p:sp>
        <p:nvSpPr>
          <p:cNvPr id="15" name="Dikdörtgen 14"/>
          <p:cNvSpPr/>
          <p:nvPr/>
        </p:nvSpPr>
        <p:spPr>
          <a:xfrm>
            <a:off x="5985225" y="60148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121737"/>
                </a:solidFill>
                <a:latin typeface="Manrope"/>
              </a:rPr>
              <a:t>Aslında dünyadaki verinin %90'ının yalnızca son iki yılda üretildiği tahmin ediliyor.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881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(Big Data Era)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1E519-4123-BB2C-E51F-3978E89F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4" y="652255"/>
            <a:ext cx="5220152" cy="60584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75" y="582304"/>
            <a:ext cx="5128704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(Big Data Era)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1E519-4123-BB2C-E51F-3978E89F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Dikdörtgen 1"/>
          <p:cNvSpPr/>
          <p:nvPr/>
        </p:nvSpPr>
        <p:spPr>
          <a:xfrm>
            <a:off x="426098" y="705470"/>
            <a:ext cx="10089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42424"/>
                </a:solidFill>
                <a:latin typeface="source-serif-pro"/>
              </a:rPr>
              <a:t>Artık büyük miktarda veriyi en az çaba ve alanla depolamak her zamankinden daha kolay.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25" y="1301407"/>
            <a:ext cx="7963514" cy="3410552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817984" y="4956354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dirty="0">
                <a:solidFill>
                  <a:srgbClr val="242424"/>
                </a:solidFill>
                <a:latin typeface="source-serif-pro"/>
              </a:rPr>
              <a:t>Veri depolama yönteminin yanı sıra depolamanın şekli de değişti. Verileri geleneksel olmayan bir şekilde depolamak için kullanılan birkaç yeni kavram vardır; bunlardan biri </a:t>
            </a:r>
            <a:r>
              <a:rPr lang="tr-TR" b="1" dirty="0">
                <a:solidFill>
                  <a:srgbClr val="242424"/>
                </a:solidFill>
                <a:latin typeface="source-serif-pro"/>
              </a:rPr>
              <a:t>Dağıtılmış Dosya Sistemidir (DFS). </a:t>
            </a:r>
            <a:r>
              <a:rPr lang="tr-TR" dirty="0">
                <a:solidFill>
                  <a:srgbClr val="242424"/>
                </a:solidFill>
                <a:latin typeface="source-serif-pro"/>
              </a:rPr>
              <a:t>Birden fazla dosya sunucusuna veya birden fazla konuma dağıtılan bir depolama sistemidir.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6329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(Big Data Era)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156073-8824-D941-BAA0-4F358E9B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26" y="773459"/>
            <a:ext cx="10062347" cy="53110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BE0B-13F9-C7D7-88C9-88739AA6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1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nedir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18EFA5-5455-4B44-B50B-DB7D4C4A782E}"/>
              </a:ext>
            </a:extLst>
          </p:cNvPr>
          <p:cNvSpPr txBox="1">
            <a:spLocks/>
          </p:cNvSpPr>
          <p:nvPr/>
        </p:nvSpPr>
        <p:spPr>
          <a:xfrm>
            <a:off x="533400" y="543739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Ham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 (raw data-raw facts)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çeşitli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kaynaklardan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elde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edilen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	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değişik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format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boyutlarda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olan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	    </a:t>
            </a:r>
            <a:r>
              <a:rPr lang="en-US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işlenmemiş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metin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rakam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nesnelerinin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		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oluşturduğu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kolleksiyondur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2313E6-0C9D-6245-85E4-E83DFB59B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0" y="3847316"/>
            <a:ext cx="3606800" cy="224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69A2CB-5AFB-1042-BF84-B2396EDCE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54" y="3847316"/>
            <a:ext cx="3581401" cy="2247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711CB1-82DA-0349-97F5-E4ED6472FABF}"/>
              </a:ext>
            </a:extLst>
          </p:cNvPr>
          <p:cNvSpPr/>
          <p:nvPr/>
        </p:nvSpPr>
        <p:spPr>
          <a:xfrm>
            <a:off x="8863972" y="639272"/>
            <a:ext cx="29478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Souvenir"/>
              </a:rPr>
              <a:t>raw </a:t>
            </a:r>
            <a:r>
              <a:rPr lang="en-US" dirty="0">
                <a:latin typeface="Souvenir"/>
              </a:rPr>
              <a:t>indicates that the facts </a:t>
            </a:r>
          </a:p>
          <a:p>
            <a:r>
              <a:rPr lang="en-US" dirty="0">
                <a:latin typeface="Souvenir"/>
              </a:rPr>
              <a:t>have not yet been processed</a:t>
            </a:r>
          </a:p>
          <a:p>
            <a:r>
              <a:rPr lang="en-US" dirty="0">
                <a:latin typeface="Souvenir"/>
              </a:rPr>
              <a:t> to reveal their meaning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9E33F-0DB1-01CE-1C69-8F3075CE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 (İnformation)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nedir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5A33B-EBCD-2A40-BEAF-2842B689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64" y="3890076"/>
            <a:ext cx="2669505" cy="2018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D8E17-EE89-EB43-BF2F-7D5FF394C14E}"/>
              </a:ext>
            </a:extLst>
          </p:cNvPr>
          <p:cNvSpPr/>
          <p:nvPr/>
        </p:nvSpPr>
        <p:spPr>
          <a:xfrm>
            <a:off x="1094459" y="4582483"/>
            <a:ext cx="1976362" cy="751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Ham Veri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D52ADC-6FA9-B346-A981-38536D1B45C6}"/>
              </a:ext>
            </a:extLst>
          </p:cNvPr>
          <p:cNvSpPr/>
          <p:nvPr/>
        </p:nvSpPr>
        <p:spPr>
          <a:xfrm>
            <a:off x="8419812" y="4619092"/>
            <a:ext cx="1976362" cy="75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Bilgi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B8380C-BFA8-854C-8206-BF0A7291BC14}"/>
              </a:ext>
            </a:extLst>
          </p:cNvPr>
          <p:cNvCxnSpPr/>
          <p:nvPr/>
        </p:nvCxnSpPr>
        <p:spPr>
          <a:xfrm>
            <a:off x="3357702" y="4984286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C1504B-6DFB-F049-9C50-8FD6B8D67A2F}"/>
              </a:ext>
            </a:extLst>
          </p:cNvPr>
          <p:cNvCxnSpPr/>
          <p:nvPr/>
        </p:nvCxnSpPr>
        <p:spPr>
          <a:xfrm>
            <a:off x="7278153" y="5025654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F9A205C-1E3B-7340-B0D0-705EC313772A}"/>
              </a:ext>
            </a:extLst>
          </p:cNvPr>
          <p:cNvSpPr txBox="1">
            <a:spLocks/>
          </p:cNvSpPr>
          <p:nvPr/>
        </p:nvSpPr>
        <p:spPr>
          <a:xfrm>
            <a:off x="533400" y="1140180"/>
            <a:ext cx="10820400" cy="1901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Ham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kullanılarak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	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çeşitli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analizi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yöntemleri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ile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		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faydalı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çıkarımların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yapılması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sonucu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bilgi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elde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edilir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8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65043-BA55-D34C-B782-C1991DBECCBE}"/>
              </a:ext>
            </a:extLst>
          </p:cNvPr>
          <p:cNvSpPr/>
          <p:nvPr/>
        </p:nvSpPr>
        <p:spPr>
          <a:xfrm>
            <a:off x="7856854" y="5987663"/>
            <a:ext cx="422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Sans" panose="020B0502020104020203" pitchFamily="34" charset="-79"/>
                <a:cs typeface="GillSans" panose="020B0502020104020203" pitchFamily="34" charset="-79"/>
              </a:rPr>
              <a:t>‘Good decisions require good information </a:t>
            </a:r>
          </a:p>
          <a:p>
            <a:pPr algn="ctr"/>
            <a:r>
              <a:rPr lang="en-US" dirty="0">
                <a:latin typeface="GillSans" panose="020B0502020104020203" pitchFamily="34" charset="-79"/>
                <a:cs typeface="GillSans" panose="020B0502020104020203" pitchFamily="34" charset="-79"/>
              </a:rPr>
              <a:t>that is derived from raw facts’</a:t>
            </a:r>
            <a:endParaRPr lang="en-US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198D29-94E3-704F-A9EF-6F14837E538F}"/>
              </a:ext>
            </a:extLst>
          </p:cNvPr>
          <p:cNvSpPr/>
          <p:nvPr/>
        </p:nvSpPr>
        <p:spPr>
          <a:xfrm>
            <a:off x="8021556" y="668449"/>
            <a:ext cx="3967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ouvenir"/>
              </a:rPr>
              <a:t>Information </a:t>
            </a:r>
            <a:r>
              <a:rPr lang="en-US" dirty="0">
                <a:latin typeface="Souvenir"/>
              </a:rPr>
              <a:t>is the result of processing </a:t>
            </a:r>
          </a:p>
          <a:p>
            <a:pPr algn="ctr"/>
            <a:r>
              <a:rPr lang="en-US" dirty="0">
                <a:latin typeface="Souvenir"/>
              </a:rPr>
              <a:t>raw data to reveal its meaning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713B-91FC-A456-3251-467CE880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Bilgiye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rişim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Analizi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36image56310400">
            <a:extLst>
              <a:ext uri="{FF2B5EF4-FFF2-40B4-BE49-F238E27FC236}">
                <a16:creationId xmlns:a16="http://schemas.microsoft.com/office/drawing/2014/main" id="{27965D96-FA23-3E43-982B-453E060A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2" y="974229"/>
            <a:ext cx="4971688" cy="490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6image56311024">
            <a:extLst>
              <a:ext uri="{FF2B5EF4-FFF2-40B4-BE49-F238E27FC236}">
                <a16:creationId xmlns:a16="http://schemas.microsoft.com/office/drawing/2014/main" id="{778E948F-49A8-A246-B465-72175AB0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99" y="955338"/>
            <a:ext cx="6316394" cy="494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E7D71-88DE-0349-8572-FB49C6F3251A}"/>
              </a:ext>
            </a:extLst>
          </p:cNvPr>
          <p:cNvSpPr txBox="1"/>
          <p:nvPr/>
        </p:nvSpPr>
        <p:spPr>
          <a:xfrm>
            <a:off x="8060481" y="559032"/>
            <a:ext cx="110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Raw</a:t>
            </a:r>
            <a:r>
              <a:rPr lang="tr-TR" b="1" dirty="0"/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1B684-EF58-1647-AB00-7DCAEF41C87A}"/>
              </a:ext>
            </a:extLst>
          </p:cNvPr>
          <p:cNvSpPr txBox="1"/>
          <p:nvPr/>
        </p:nvSpPr>
        <p:spPr>
          <a:xfrm>
            <a:off x="2327537" y="570668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Survey</a:t>
            </a:r>
            <a:endParaRPr lang="tr-TR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AC5DF-BD1B-1B5C-C223-F1BFFE5D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6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Bilgiye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rişim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Analizi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EE7D71-88DE-0349-8572-FB49C6F3251A}"/>
              </a:ext>
            </a:extLst>
          </p:cNvPr>
          <p:cNvSpPr txBox="1"/>
          <p:nvPr/>
        </p:nvSpPr>
        <p:spPr>
          <a:xfrm>
            <a:off x="7199261" y="572872"/>
            <a:ext cx="314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İnformation</a:t>
            </a:r>
            <a:r>
              <a:rPr lang="tr-TR" b="1" dirty="0"/>
              <a:t> in Graphics format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1B684-EF58-1647-AB00-7DCAEF41C87A}"/>
              </a:ext>
            </a:extLst>
          </p:cNvPr>
          <p:cNvSpPr txBox="1"/>
          <p:nvPr/>
        </p:nvSpPr>
        <p:spPr>
          <a:xfrm>
            <a:off x="1733970" y="695451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Summary</a:t>
            </a:r>
            <a:r>
              <a:rPr lang="tr-TR" b="1" dirty="0"/>
              <a:t> of  Information</a:t>
            </a:r>
          </a:p>
        </p:txBody>
      </p:sp>
      <p:pic>
        <p:nvPicPr>
          <p:cNvPr id="4097" name="Picture 1" descr="page36image56311440">
            <a:extLst>
              <a:ext uri="{FF2B5EF4-FFF2-40B4-BE49-F238E27FC236}">
                <a16:creationId xmlns:a16="http://schemas.microsoft.com/office/drawing/2014/main" id="{16864DB0-5333-4947-97A9-ECFEBC9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" y="1209821"/>
            <a:ext cx="4345979" cy="465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36image56310816">
            <a:extLst>
              <a:ext uri="{FF2B5EF4-FFF2-40B4-BE49-F238E27FC236}">
                <a16:creationId xmlns:a16="http://schemas.microsoft.com/office/drawing/2014/main" id="{7A989BA5-949F-D147-AC9A-D8566DE1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5" y="1165857"/>
            <a:ext cx="4322100" cy="46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42AB9C-60BE-563B-B256-F8949125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8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Bilgiye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rişim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Analizi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C0DDE50-E972-ED4B-A420-63D8F8A9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8" y="671499"/>
            <a:ext cx="1267615" cy="5598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9216DC-8F44-504F-8420-93639EDA3320}"/>
              </a:ext>
            </a:extLst>
          </p:cNvPr>
          <p:cNvSpPr/>
          <p:nvPr/>
        </p:nvSpPr>
        <p:spPr>
          <a:xfrm>
            <a:off x="892305" y="669517"/>
            <a:ext cx="1976362" cy="751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Ham Veri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22FAF-7304-A748-A461-786EC22ADB22}"/>
              </a:ext>
            </a:extLst>
          </p:cNvPr>
          <p:cNvSpPr/>
          <p:nvPr/>
        </p:nvSpPr>
        <p:spPr>
          <a:xfrm>
            <a:off x="8217658" y="706126"/>
            <a:ext cx="1976362" cy="75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Bilgi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BEDCC-F7DD-6946-A69B-DEDABB6C4CE8}"/>
              </a:ext>
            </a:extLst>
          </p:cNvPr>
          <p:cNvCxnSpPr/>
          <p:nvPr/>
        </p:nvCxnSpPr>
        <p:spPr>
          <a:xfrm>
            <a:off x="3155548" y="1071320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F2D71-3420-2842-8208-641CA3227B5F}"/>
              </a:ext>
            </a:extLst>
          </p:cNvPr>
          <p:cNvCxnSpPr/>
          <p:nvPr/>
        </p:nvCxnSpPr>
        <p:spPr>
          <a:xfrm>
            <a:off x="7075999" y="1112688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>
            <a:extLst>
              <a:ext uri="{FF2B5EF4-FFF2-40B4-BE49-F238E27FC236}">
                <a16:creationId xmlns:a16="http://schemas.microsoft.com/office/drawing/2014/main" id="{78E966F2-BB9C-8542-B5D5-AAE317C1E2EE}"/>
              </a:ext>
            </a:extLst>
          </p:cNvPr>
          <p:cNvSpPr/>
          <p:nvPr/>
        </p:nvSpPr>
        <p:spPr>
          <a:xfrm>
            <a:off x="5419176" y="1257665"/>
            <a:ext cx="268702" cy="42610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BFB822B-9BF7-4548-B268-A5217EC5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43" y="1873120"/>
            <a:ext cx="8280070" cy="4097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7001D1-F133-024B-921F-F78CD83DB944}"/>
              </a:ext>
            </a:extLst>
          </p:cNvPr>
          <p:cNvSpPr/>
          <p:nvPr/>
        </p:nvSpPr>
        <p:spPr>
          <a:xfrm>
            <a:off x="4591823" y="6022323"/>
            <a:ext cx="3183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>
                <a:hlinkClick r:id="rId4"/>
              </a:rPr>
              <a:t>https://data-flair.training/blogs/purpose-of-data-science/</a:t>
            </a:r>
            <a:endParaRPr lang="tr-TR" sz="1000" dirty="0"/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362011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Bilgiye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rişim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Teknolojileri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C0DDE50-E972-ED4B-A420-63D8F8A9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8" y="671499"/>
            <a:ext cx="1267615" cy="5598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9216DC-8F44-504F-8420-93639EDA3320}"/>
              </a:ext>
            </a:extLst>
          </p:cNvPr>
          <p:cNvSpPr/>
          <p:nvPr/>
        </p:nvSpPr>
        <p:spPr>
          <a:xfrm>
            <a:off x="892305" y="669517"/>
            <a:ext cx="1976362" cy="751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Ham Veri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22FAF-7304-A748-A461-786EC22ADB22}"/>
              </a:ext>
            </a:extLst>
          </p:cNvPr>
          <p:cNvSpPr/>
          <p:nvPr/>
        </p:nvSpPr>
        <p:spPr>
          <a:xfrm>
            <a:off x="8217658" y="706126"/>
            <a:ext cx="1976362" cy="75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Bilgi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BEDCC-F7DD-6946-A69B-DEDABB6C4CE8}"/>
              </a:ext>
            </a:extLst>
          </p:cNvPr>
          <p:cNvCxnSpPr/>
          <p:nvPr/>
        </p:nvCxnSpPr>
        <p:spPr>
          <a:xfrm>
            <a:off x="3155548" y="1071320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F2D71-3420-2842-8208-641CA3227B5F}"/>
              </a:ext>
            </a:extLst>
          </p:cNvPr>
          <p:cNvCxnSpPr/>
          <p:nvPr/>
        </p:nvCxnSpPr>
        <p:spPr>
          <a:xfrm>
            <a:off x="7075999" y="1112688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>
            <a:extLst>
              <a:ext uri="{FF2B5EF4-FFF2-40B4-BE49-F238E27FC236}">
                <a16:creationId xmlns:a16="http://schemas.microsoft.com/office/drawing/2014/main" id="{78E966F2-BB9C-8542-B5D5-AAE317C1E2EE}"/>
              </a:ext>
            </a:extLst>
          </p:cNvPr>
          <p:cNvSpPr/>
          <p:nvPr/>
        </p:nvSpPr>
        <p:spPr>
          <a:xfrm>
            <a:off x="5419176" y="1257665"/>
            <a:ext cx="268702" cy="42610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DD66D7-9F69-1B43-9B63-6560ADA9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37" y="1957365"/>
            <a:ext cx="8147899" cy="42925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507C65-6ACE-6A47-A298-1C9B1BAAB4F7}"/>
              </a:ext>
            </a:extLst>
          </p:cNvPr>
          <p:cNvSpPr/>
          <p:nvPr/>
        </p:nvSpPr>
        <p:spPr>
          <a:xfrm>
            <a:off x="3988140" y="1710072"/>
            <a:ext cx="3652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>
                <a:hlinkClick r:id="rId4"/>
              </a:rPr>
              <a:t>https://dmcommunity.org/2015/07/30/the-purpose-of-analytics/</a:t>
            </a:r>
            <a:endParaRPr lang="tr-TR" sz="1000" dirty="0"/>
          </a:p>
          <a:p>
            <a:endParaRPr lang="tr-TR"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BAE0F-2857-EC4D-AE51-9157552F4D50}"/>
              </a:ext>
            </a:extLst>
          </p:cNvPr>
          <p:cNvSpPr/>
          <p:nvPr/>
        </p:nvSpPr>
        <p:spPr>
          <a:xfrm>
            <a:off x="237067" y="6243340"/>
            <a:ext cx="1153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Souvenir"/>
              </a:rPr>
              <a:t>Doğru</a:t>
            </a:r>
            <a:r>
              <a:rPr lang="en-US" dirty="0">
                <a:latin typeface="Souvenir"/>
              </a:rPr>
              <a:t>, </a:t>
            </a:r>
            <a:r>
              <a:rPr lang="en-US" dirty="0" err="1">
                <a:latin typeface="Souvenir"/>
              </a:rPr>
              <a:t>ilgili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ve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zamanında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bilgi</a:t>
            </a:r>
            <a:r>
              <a:rPr lang="en-US" dirty="0">
                <a:latin typeface="Souvenir"/>
              </a:rPr>
              <a:t>, </a:t>
            </a:r>
            <a:r>
              <a:rPr lang="en-US" dirty="0" err="1">
                <a:latin typeface="Souvenir"/>
              </a:rPr>
              <a:t>organizasyonun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hayatta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kalması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için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hayati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önem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taşıyan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iyi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karar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vermenin</a:t>
            </a:r>
            <a:r>
              <a:rPr lang="en-US" dirty="0">
                <a:latin typeface="Souvenir"/>
              </a:rPr>
              <a:t> </a:t>
            </a:r>
            <a:r>
              <a:rPr lang="en-US" dirty="0" err="1">
                <a:latin typeface="Souvenir"/>
              </a:rPr>
              <a:t>anahtarıdır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D97C7-709A-AC14-E46D-D7D55749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91E52AD6-8944-4DA5-BE01-B3D3C7C4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/>
          </a:p>
          <a:p>
            <a:r>
              <a:rPr lang="tr-TR" dirty="0"/>
              <a:t>Latince «</a:t>
            </a:r>
            <a:r>
              <a:rPr lang="tr-TR" dirty="0" err="1"/>
              <a:t>Datum</a:t>
            </a:r>
            <a:r>
              <a:rPr lang="tr-TR" dirty="0"/>
              <a:t>»</a:t>
            </a:r>
          </a:p>
          <a:p>
            <a:r>
              <a:rPr lang="tr-TR" dirty="0"/>
              <a:t>Almanca «</a:t>
            </a:r>
            <a:r>
              <a:rPr lang="tr-TR" dirty="0" err="1"/>
              <a:t>datum</a:t>
            </a:r>
            <a:r>
              <a:rPr lang="tr-TR" dirty="0"/>
              <a:t>=tarih»</a:t>
            </a:r>
          </a:p>
          <a:p>
            <a:r>
              <a:rPr lang="tr-TR" dirty="0"/>
              <a:t>İngilizce «</a:t>
            </a:r>
            <a:r>
              <a:rPr lang="tr-TR" dirty="0" err="1"/>
              <a:t>Datum</a:t>
            </a:r>
            <a:r>
              <a:rPr lang="tr-TR" dirty="0"/>
              <a:t>» çoğulu «DATA»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35AEAF1-00C6-49BC-A26E-4D0F978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2</a:t>
            </a:fld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2DD70A-786C-4F44-81B4-0515A7D57A79}"/>
              </a:ext>
            </a:extLst>
          </p:cNvPr>
          <p:cNvSpPr txBox="1"/>
          <p:nvPr/>
        </p:nvSpPr>
        <p:spPr>
          <a:xfrm>
            <a:off x="1254601" y="35378"/>
            <a:ext cx="1093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Veri (Data)</a:t>
            </a:r>
          </a:p>
        </p:txBody>
      </p:sp>
      <p:pic>
        <p:nvPicPr>
          <p:cNvPr id="1026" name="Picture 2" descr="What is Dat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02" y="3033783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castle Data | Newcastle Data | Newcastle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10239" y="3033783"/>
            <a:ext cx="5110161" cy="34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Bilgiye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rişim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Teknolojileri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B11A456-9C54-E94B-BCB9-EB5D8858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60" y="1779976"/>
            <a:ext cx="9865636" cy="4114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0DDE50-E972-ED4B-A420-63D8F8A9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8" y="671499"/>
            <a:ext cx="1267615" cy="5598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9216DC-8F44-504F-8420-93639EDA3320}"/>
              </a:ext>
            </a:extLst>
          </p:cNvPr>
          <p:cNvSpPr/>
          <p:nvPr/>
        </p:nvSpPr>
        <p:spPr>
          <a:xfrm>
            <a:off x="892305" y="669517"/>
            <a:ext cx="1976362" cy="751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Ham Veri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22FAF-7304-A748-A461-786EC22ADB22}"/>
              </a:ext>
            </a:extLst>
          </p:cNvPr>
          <p:cNvSpPr/>
          <p:nvPr/>
        </p:nvSpPr>
        <p:spPr>
          <a:xfrm>
            <a:off x="8217658" y="706126"/>
            <a:ext cx="1976362" cy="75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Bilgi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BEDCC-F7DD-6946-A69B-DEDABB6C4CE8}"/>
              </a:ext>
            </a:extLst>
          </p:cNvPr>
          <p:cNvCxnSpPr/>
          <p:nvPr/>
        </p:nvCxnSpPr>
        <p:spPr>
          <a:xfrm>
            <a:off x="3155548" y="1071320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F2D71-3420-2842-8208-641CA3227B5F}"/>
              </a:ext>
            </a:extLst>
          </p:cNvPr>
          <p:cNvCxnSpPr/>
          <p:nvPr/>
        </p:nvCxnSpPr>
        <p:spPr>
          <a:xfrm>
            <a:off x="7075999" y="1112688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>
            <a:extLst>
              <a:ext uri="{FF2B5EF4-FFF2-40B4-BE49-F238E27FC236}">
                <a16:creationId xmlns:a16="http://schemas.microsoft.com/office/drawing/2014/main" id="{78E966F2-BB9C-8542-B5D5-AAE317C1E2EE}"/>
              </a:ext>
            </a:extLst>
          </p:cNvPr>
          <p:cNvSpPr/>
          <p:nvPr/>
        </p:nvSpPr>
        <p:spPr>
          <a:xfrm>
            <a:off x="5419176" y="1257665"/>
            <a:ext cx="268702" cy="42610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B38E43-08B9-1C42-A574-E73E7B3AFBB4}"/>
              </a:ext>
            </a:extLst>
          </p:cNvPr>
          <p:cNvSpPr/>
          <p:nvPr/>
        </p:nvSpPr>
        <p:spPr>
          <a:xfrm>
            <a:off x="1190885" y="6120085"/>
            <a:ext cx="9865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ouvenir"/>
              </a:rPr>
              <a:t>Veri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yönetimi</a:t>
            </a:r>
            <a:r>
              <a:rPr lang="en-US" b="1" dirty="0">
                <a:latin typeface="Souvenir"/>
              </a:rPr>
              <a:t>, </a:t>
            </a:r>
            <a:r>
              <a:rPr lang="en-US" b="1" dirty="0" err="1">
                <a:latin typeface="Souvenir"/>
              </a:rPr>
              <a:t>verilerin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uygun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şekilde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oluşturulmasına</a:t>
            </a:r>
            <a:r>
              <a:rPr lang="en-US" b="1" dirty="0">
                <a:latin typeface="Souvenir"/>
              </a:rPr>
              <a:t>, </a:t>
            </a:r>
            <a:r>
              <a:rPr lang="en-US" b="1" dirty="0" err="1">
                <a:latin typeface="Souvenir"/>
              </a:rPr>
              <a:t>depolanmasına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ve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geri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alınmasına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odaklanan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bir</a:t>
            </a:r>
            <a:r>
              <a:rPr lang="en-US" b="1" dirty="0">
                <a:latin typeface="Souvenir"/>
              </a:rPr>
              <a:t> </a:t>
            </a:r>
            <a:r>
              <a:rPr lang="en-US" b="1" dirty="0" err="1">
                <a:latin typeface="Souvenir"/>
              </a:rPr>
              <a:t>disiplindir</a:t>
            </a:r>
            <a:r>
              <a:rPr lang="en-US" b="1" dirty="0">
                <a:latin typeface="Souvenir"/>
              </a:rPr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2D91-9860-9251-0EC8-8ECE2AFF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89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İşleme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Uygulamaları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C0DDE50-E972-ED4B-A420-63D8F8A9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8" y="671499"/>
            <a:ext cx="1267615" cy="5598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9216DC-8F44-504F-8420-93639EDA3320}"/>
              </a:ext>
            </a:extLst>
          </p:cNvPr>
          <p:cNvSpPr/>
          <p:nvPr/>
        </p:nvSpPr>
        <p:spPr>
          <a:xfrm>
            <a:off x="892305" y="669517"/>
            <a:ext cx="1976362" cy="751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Ham Veri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22FAF-7304-A748-A461-786EC22ADB22}"/>
              </a:ext>
            </a:extLst>
          </p:cNvPr>
          <p:cNvSpPr/>
          <p:nvPr/>
        </p:nvSpPr>
        <p:spPr>
          <a:xfrm>
            <a:off x="8217658" y="706126"/>
            <a:ext cx="1976362" cy="75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/>
                </a:solidFill>
              </a:rPr>
              <a:t>Bilgi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BEDCC-F7DD-6946-A69B-DEDABB6C4CE8}"/>
              </a:ext>
            </a:extLst>
          </p:cNvPr>
          <p:cNvCxnSpPr/>
          <p:nvPr/>
        </p:nvCxnSpPr>
        <p:spPr>
          <a:xfrm>
            <a:off x="3155548" y="1071320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F2D71-3420-2842-8208-641CA3227B5F}"/>
              </a:ext>
            </a:extLst>
          </p:cNvPr>
          <p:cNvCxnSpPr/>
          <p:nvPr/>
        </p:nvCxnSpPr>
        <p:spPr>
          <a:xfrm>
            <a:off x="7075999" y="1112688"/>
            <a:ext cx="874201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>
            <a:extLst>
              <a:ext uri="{FF2B5EF4-FFF2-40B4-BE49-F238E27FC236}">
                <a16:creationId xmlns:a16="http://schemas.microsoft.com/office/drawing/2014/main" id="{78E966F2-BB9C-8542-B5D5-AAE317C1E2EE}"/>
              </a:ext>
            </a:extLst>
          </p:cNvPr>
          <p:cNvSpPr/>
          <p:nvPr/>
        </p:nvSpPr>
        <p:spPr>
          <a:xfrm>
            <a:off x="5419176" y="1257665"/>
            <a:ext cx="268702" cy="42610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EF9A5D-7475-3342-B1AA-07C35736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73" y="1710072"/>
            <a:ext cx="9197010" cy="48131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38F3-FF85-C114-C204-7D765236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(Database)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nedir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F27323-FE09-F241-94BB-C3992441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25" y="1148246"/>
            <a:ext cx="11676532" cy="4146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Belirlenen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amaclar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doğrultusunda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</a:t>
            </a:r>
            <a:r>
              <a:rPr lang="en-US" b="1" dirty="0" err="1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birbirleriyle</a:t>
            </a:r>
            <a:r>
              <a:rPr lang="en-US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ilişkili</a:t>
            </a:r>
            <a:r>
              <a:rPr lang="en-US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verilerin</a:t>
            </a:r>
            <a:r>
              <a:rPr lang="en-US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belirli</a:t>
            </a:r>
            <a:r>
              <a:rPr lang="en-US" b="1" dirty="0">
                <a:solidFill>
                  <a:srgbClr val="0070C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kurallar</a:t>
            </a:r>
            <a:r>
              <a:rPr lang="en-US" b="1" dirty="0">
                <a:solidFill>
                  <a:srgbClr val="0070C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çerçevesinde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		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araya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getirilmesiyle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			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kolleksiyona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veritabanı (database)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15CC0-D303-3141-B746-2DA4359C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83" y="4475689"/>
            <a:ext cx="2830316" cy="2047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A715B-DFA5-9D48-93D4-7D078CDD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31" y="4624599"/>
            <a:ext cx="1987203" cy="1883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4FC22-BA43-9B4D-A29C-7CBB2500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36" y="4308924"/>
            <a:ext cx="3175000" cy="213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BCF89-1C71-EB4C-AD0F-5F2B132C98D0}"/>
              </a:ext>
            </a:extLst>
          </p:cNvPr>
          <p:cNvSpPr/>
          <p:nvPr/>
        </p:nvSpPr>
        <p:spPr>
          <a:xfrm>
            <a:off x="7306532" y="1016264"/>
            <a:ext cx="4607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ouvenir"/>
              </a:rPr>
              <a:t>A database resembles a very well-organized electronic filing cabinet that allows to manage the cabinet’s contents. 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F26C9-D962-8C0E-CAC9-19BF7F2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E2E0AD6-D38E-964B-AB62-1DA85C94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27" y="622742"/>
            <a:ext cx="7206137" cy="3938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F0DF4-9FA3-644F-8064-13F0E389DC36}"/>
              </a:ext>
            </a:extLst>
          </p:cNvPr>
          <p:cNvSpPr txBox="1"/>
          <p:nvPr/>
        </p:nvSpPr>
        <p:spPr>
          <a:xfrm>
            <a:off x="562708" y="4722175"/>
            <a:ext cx="11029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Veritabanı yönetim sistemleri kullanıcılarına kaydedilen verinin bütünleşik bir görüntüsünü sunar, karmaşık kullanıcı isteklerini alır ve  bu isteklerin cevaplanması için veritabanı işlemlerine dönüştürür.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VTYS’leri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veritabanının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karmaşıklığını kullanıcılarından ve uygulama programlarından gizler 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4EB66-6051-BEBF-758F-6DB9C247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0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nasıl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tasarlanmalı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dır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15CC0-D303-3141-B746-2DA4359C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83" y="4475689"/>
            <a:ext cx="2830316" cy="2047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A715B-DFA5-9D48-93D4-7D078CDD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31" y="4624599"/>
            <a:ext cx="1987203" cy="1883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4FC22-BA43-9B4D-A29C-7CBB2500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36" y="4308924"/>
            <a:ext cx="3175000" cy="2133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DE36CA-D9AB-694F-9C9B-803FF962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37" y="1269399"/>
            <a:ext cx="11676532" cy="274198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Başarılı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kabul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gören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veritabanları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uzun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yıllar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kullanılacağından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veritabanları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u="sng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u="sng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değişim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(</a:t>
            </a:r>
            <a:r>
              <a:rPr lang="en-US" b="1" u="sng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changebilility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)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b="1" u="sng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gelişim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(evolvability)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isteklerine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cevap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verebilecek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biçimde</a:t>
            </a:r>
            <a:r>
              <a:rPr lang="en-US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tasarlanmalıdır</a:t>
            </a:r>
            <a:endParaRPr lang="en-US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7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Alanları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2A6AADA-48B0-FD40-8C6D-EEB94D9F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266855"/>
            <a:ext cx="6062133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Bankacılık  sistemi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Müşterilerin hesaplarını kullanarak gerçekleştirdiği işlemler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Havale, EFT, Satın alma, yatırım, fatura ödemeleri 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Banka ve Kredi kartı işlemleri, aylık işlem raporları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EFE00-01E7-D148-B8DB-76FDEB6D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0" y="885443"/>
            <a:ext cx="2565400" cy="4940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6F8CE-879B-F122-C992-094A5D13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1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Alanları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3D9B19-EB23-3542-B203-383ECE7E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817700"/>
            <a:ext cx="5743945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E-ticaret </a:t>
            </a:r>
            <a:r>
              <a:rPr lang="tr-TR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(milyarlarca işlem)</a:t>
            </a:r>
            <a:endParaRPr lang="en-US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Amazon  (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Ürün, müşteri ve satış bilgileri) 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Netflix</a:t>
            </a:r>
            <a:r>
              <a:rPr lang="tr-TR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: 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Kullanıcılar, filmler, kullanıcı ücretlendirme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Hepsiburada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Letgo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 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B3835-BBF1-164D-9176-46A0B3B4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686" y="4699648"/>
            <a:ext cx="2739329" cy="1839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212A7-C34C-5048-B63B-A440F133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12" y="824049"/>
            <a:ext cx="6096000" cy="5395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0366E-A9AD-1DA9-799B-AE1387CF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6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Alanları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3D9B19-EB23-3542-B203-383ECE7E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962055"/>
            <a:ext cx="5825858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Sosyal Media </a:t>
            </a:r>
            <a:r>
              <a:rPr lang="tr-TR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(milyarlarca kayıt)</a:t>
            </a:r>
            <a:endParaRPr lang="en-US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Youtube: 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Videolar, kullanıcılar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Google: 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Aramalar, hesaplar,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google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drive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Twitter</a:t>
            </a:r>
            <a:r>
              <a:rPr lang="tr-TR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: 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Kullanıcılar, hesaplar,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Tweet’ler</a:t>
            </a:r>
            <a:endParaRPr lang="tr-TR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Facebook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LinkedIn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………</a:t>
            </a:r>
            <a:endParaRPr lang="tr-TR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1FC506-1AFF-A945-AA58-5169DD79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5" y="1319223"/>
            <a:ext cx="5149997" cy="38861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74FAE-9D6D-86DE-6544-B0AB4828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14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Alanları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EC0920-8E00-3E40-90E2-CB8DCE90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266855"/>
            <a:ext cx="10820400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Hava yolu şirketleri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Rezervasyonlar, uçuş bilgileri, yolcu bilgileri, personel, ….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Üretim sektörü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Çalışanların, üretim, ihracat, stok, ithalat bilgileri , ….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tr-TR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Resmi ve özel kurumlar</a:t>
            </a:r>
            <a:endParaRPr lang="en-US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Üniversiteler:  öğrenci bilgileri ve notları, akademik ve idari personel bilgileri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E-devlet: milyonlarca kişinin bilgileri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377B8-9685-C66D-6C68-93B1A085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2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Alanları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B0EE28-07BD-5944-BDD0-CE0009E8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5" y="619882"/>
            <a:ext cx="11549118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Akademik yayın sistemleri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IEEE, ACM, ELSEVIER,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Springer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Diğer organizasyonlar </a:t>
            </a:r>
            <a:r>
              <a:rPr lang="tr-TR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NASA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NEIC (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National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Earthquake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Information Center)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WHO (World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Health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Organization</a:t>
            </a: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AFAD (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Afet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Acil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Durum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Yönetimi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Başkanlığı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C5BA2-04ED-E1DC-43A3-82F66A53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9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 </a:t>
            </a:r>
            <a:r>
              <a:rPr lang="en-US" sz="2800" b="1" kern="1200" cap="none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Birimleri</a:t>
            </a:r>
            <a:endParaRPr lang="en-US" sz="2800" b="1" kern="1200" cap="none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0B04A6-B6C0-EC4F-897C-D563A011ABB0}"/>
              </a:ext>
            </a:extLst>
          </p:cNvPr>
          <p:cNvSpPr txBox="1">
            <a:spLocks/>
          </p:cNvSpPr>
          <p:nvPr/>
        </p:nvSpPr>
        <p:spPr>
          <a:xfrm>
            <a:off x="447806" y="691357"/>
            <a:ext cx="7294559" cy="4933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 </a:t>
            </a:r>
            <a:r>
              <a:rPr lang="en-US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TeraByte</a:t>
            </a: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cs-CZ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1,498 CD</a:t>
            </a: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Hubble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Teleskopu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her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yıl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10TB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yeni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data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IBM Watson supercomputer 16 TB RAM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 </a:t>
            </a:r>
            <a:r>
              <a:rPr lang="en-US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PetaBbyte</a:t>
            </a: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3.4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yıllık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24/7 Full HD video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1.5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Milyon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CD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 </a:t>
            </a:r>
            <a:r>
              <a:rPr lang="en-US" sz="2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ExaByte</a:t>
            </a:r>
            <a:endParaRPr lang="en-US" sz="28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1.5 </a:t>
            </a:r>
            <a:r>
              <a:rPr lang="en-US" sz="2800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Milyar</a:t>
            </a:r>
            <a:r>
              <a:rPr lang="en-US" sz="28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CD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8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AF9C3E-6A5C-224C-BFB4-2DDFD7F5A8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42365" y="695948"/>
          <a:ext cx="3864428" cy="29771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0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27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Byte (B)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Kilobyte (KB)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0" dirty="0">
                          <a:effectLst/>
                        </a:rPr>
                        <a:t> B</a:t>
                      </a:r>
                      <a:endParaRPr lang="en-US" b="1" baseline="30000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Megabyte (MB)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 KB</a:t>
                      </a: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Gigabyte (GB)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 MB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Terabyte (TB)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GB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Petabyte (PB)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 TB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Exabyte (EB)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 PB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Zettabyte (ZB)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 EB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Yottabyte (YB)</a:t>
                      </a:r>
                    </a:p>
                  </a:txBody>
                  <a:tcPr marL="25400" marR="25400" marT="25400" marB="254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1,024</a:t>
                      </a:r>
                      <a:r>
                        <a:rPr lang="en-US" b="1" baseline="30000" dirty="0">
                          <a:effectLst/>
                        </a:rPr>
                        <a:t> </a:t>
                      </a:r>
                      <a:r>
                        <a:rPr lang="en-US" b="1" baseline="0" dirty="0">
                          <a:effectLst/>
                        </a:rPr>
                        <a:t> YB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3050A3A-0BF4-634B-907E-689A5C8D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01" y="3742246"/>
            <a:ext cx="2841548" cy="2607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CA94F1-1E12-234E-ADD0-B94F113B1A80}"/>
              </a:ext>
            </a:extLst>
          </p:cNvPr>
          <p:cNvSpPr/>
          <p:nvPr/>
        </p:nvSpPr>
        <p:spPr>
          <a:xfrm>
            <a:off x="316175" y="6402336"/>
            <a:ext cx="10820399" cy="29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000" dirty="0">
                <a:latin typeface="Times New Roman" panose="02020603050405020304" pitchFamily="18" charset="0"/>
                <a:ea typeface="Comic Sans MS" charset="0"/>
                <a:cs typeface="Times New Roman" panose="02020603050405020304" pitchFamily="18" charset="0"/>
                <a:hlinkClick r:id="rId3"/>
              </a:rPr>
              <a:t>https://www.lifewire.com/terabytes-gigabytes-amp-petabytes-how-big-are-they-4125169</a:t>
            </a:r>
            <a:endParaRPr lang="en-US" sz="1000" dirty="0">
              <a:latin typeface="Times New Roman" panose="02020603050405020304" pitchFamily="18" charset="0"/>
              <a:ea typeface="Comic Sans MS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C8118-309C-164B-747E-69463429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94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35AEAF1-00C6-49BC-A26E-4D0F978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4</a:t>
            </a:fld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2DD70A-786C-4F44-81B4-0515A7D57A79}"/>
              </a:ext>
            </a:extLst>
          </p:cNvPr>
          <p:cNvSpPr txBox="1"/>
          <p:nvPr/>
        </p:nvSpPr>
        <p:spPr>
          <a:xfrm>
            <a:off x="1254601" y="35378"/>
            <a:ext cx="1093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DIKW (Data, Information, Knowledge, Wisdom)</a:t>
            </a:r>
            <a:endParaRPr lang="tr-T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0D6FCD13-A0EE-4D3B-AE51-A71D1A9BD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09640"/>
              </p:ext>
            </p:extLst>
          </p:nvPr>
        </p:nvGraphicFramePr>
        <p:xfrm>
          <a:off x="242295" y="1386438"/>
          <a:ext cx="4557010" cy="1733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8329">
                  <a:extLst>
                    <a:ext uri="{9D8B030D-6E8A-4147-A177-3AD203B41FA5}">
                      <a16:colId xmlns:a16="http://schemas.microsoft.com/office/drawing/2014/main" val="3295360666"/>
                    </a:ext>
                  </a:extLst>
                </a:gridCol>
                <a:gridCol w="1988681">
                  <a:extLst>
                    <a:ext uri="{9D8B030D-6E8A-4147-A177-3AD203B41FA5}">
                      <a16:colId xmlns:a16="http://schemas.microsoft.com/office/drawing/2014/main" val="215390846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effectLst/>
                        </a:rPr>
                        <a:t>Veri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effectLst/>
                        </a:rPr>
                        <a:t>Bilgi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741230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effectLst/>
                        </a:rPr>
                        <a:t>Anlamsız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effectLst/>
                        </a:rPr>
                        <a:t>Anlamlı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414658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>
                          <a:effectLst/>
                        </a:rPr>
                        <a:t>Faydasız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effectLst/>
                        </a:rPr>
                        <a:t>Faydalı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286025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solidFill>
                            <a:srgbClr val="FF0000"/>
                          </a:solidFill>
                          <a:effectLst/>
                        </a:rPr>
                        <a:t>İşlenmemiş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tr-TR" sz="2000" dirty="0">
                          <a:solidFill>
                            <a:srgbClr val="FF0000"/>
                          </a:solidFill>
                          <a:effectLst/>
                        </a:rPr>
                        <a:t>İşlenmiş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972335"/>
                  </a:ext>
                </a:extLst>
              </a:tr>
            </a:tbl>
          </a:graphicData>
        </a:graphic>
      </p:graphicFrame>
      <p:sp>
        <p:nvSpPr>
          <p:cNvPr id="2" name="Dikdörtgen 1"/>
          <p:cNvSpPr/>
          <p:nvPr/>
        </p:nvSpPr>
        <p:spPr>
          <a:xfrm>
            <a:off x="554182" y="452378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i="1" dirty="0">
                <a:solidFill>
                  <a:srgbClr val="B3000C"/>
                </a:solidFill>
                <a:latin typeface="Arial" panose="020B0604020202020204" pitchFamily="34" charset="0"/>
              </a:rPr>
              <a:t>İlim ilim bilmektir</a:t>
            </a:r>
            <a:r>
              <a:rPr lang="nb-NO" i="1" dirty="0"/>
              <a:t/>
            </a:r>
            <a:br>
              <a:rPr lang="nb-NO" i="1" dirty="0"/>
            </a:br>
            <a:r>
              <a:rPr lang="nb-NO" i="1" dirty="0">
                <a:solidFill>
                  <a:srgbClr val="262626"/>
                </a:solidFill>
                <a:latin typeface="Lato-Regular"/>
              </a:rPr>
              <a:t>İlim kendin bilmektir</a:t>
            </a:r>
            <a:r>
              <a:rPr lang="nb-NO" i="1" dirty="0"/>
              <a:t/>
            </a:r>
            <a:br>
              <a:rPr lang="nb-NO" i="1" dirty="0"/>
            </a:br>
            <a:r>
              <a:rPr lang="nb-NO" i="1" dirty="0">
                <a:solidFill>
                  <a:srgbClr val="262626"/>
                </a:solidFill>
                <a:latin typeface="Lato-Regular"/>
              </a:rPr>
              <a:t>Sen kendin bilmezsin</a:t>
            </a:r>
            <a:r>
              <a:rPr lang="nb-NO" i="1" dirty="0"/>
              <a:t/>
            </a:r>
            <a:br>
              <a:rPr lang="nb-NO" i="1" dirty="0"/>
            </a:br>
            <a:r>
              <a:rPr lang="nb-NO" i="1" dirty="0">
                <a:solidFill>
                  <a:srgbClr val="262626"/>
                </a:solidFill>
                <a:latin typeface="Lato-Regular"/>
              </a:rPr>
              <a:t>Ya nice </a:t>
            </a:r>
            <a:r>
              <a:rPr lang="nb-NO" i="1" dirty="0" smtClean="0">
                <a:solidFill>
                  <a:srgbClr val="262626"/>
                </a:solidFill>
                <a:latin typeface="Lato-Regular"/>
              </a:rPr>
              <a:t>okumaktır</a:t>
            </a:r>
            <a:endParaRPr lang="tr-TR" i="1" dirty="0" smtClean="0">
              <a:solidFill>
                <a:srgbClr val="262626"/>
              </a:solidFill>
              <a:latin typeface="Lato-Regular"/>
            </a:endParaRPr>
          </a:p>
          <a:p>
            <a:r>
              <a:rPr lang="tr-TR" dirty="0" smtClean="0">
                <a:solidFill>
                  <a:srgbClr val="262626"/>
                </a:solidFill>
                <a:latin typeface="Lato-Regular"/>
              </a:rPr>
              <a:t>            Yunus Emre</a:t>
            </a:r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5116946" y="449340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>
                <a:solidFill>
                  <a:srgbClr val="05192D"/>
                </a:solidFill>
                <a:latin typeface="Studio-Feixen-Sans"/>
              </a:rPr>
              <a:t>Wisdom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: Bu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kalıpları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anlamak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sağlığınızı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formunuzu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iyileştirmek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için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egzersiz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rutininizi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uyku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alışkanlıklarınızı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diğer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yaşam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tarzı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faktörlerini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ayarlama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konusunda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bilinçli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kararlar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vermenizi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sağlar</a:t>
            </a:r>
            <a:r>
              <a:rPr lang="en-US" sz="1100" dirty="0" smtClean="0">
                <a:solidFill>
                  <a:srgbClr val="05192D"/>
                </a:solidFill>
                <a:latin typeface="Studio-Feixen-Sans"/>
              </a:rPr>
              <a:t>.</a:t>
            </a:r>
            <a:endParaRPr lang="tr-TR" sz="1100" dirty="0" smtClean="0">
              <a:solidFill>
                <a:srgbClr val="05192D"/>
              </a:solidFill>
              <a:latin typeface="Studio-Feixen-Sans"/>
            </a:endParaRPr>
          </a:p>
          <a:p>
            <a:pPr algn="ctr"/>
            <a:r>
              <a:rPr lang="en-US" sz="1100" dirty="0" smtClean="0">
                <a:solidFill>
                  <a:srgbClr val="05192D"/>
                </a:solidFill>
                <a:latin typeface="Studio-Feixen-Sans"/>
              </a:rPr>
              <a:t>⇧</a:t>
            </a:r>
            <a:endParaRPr lang="en-US" sz="1100" dirty="0">
              <a:solidFill>
                <a:srgbClr val="05192D"/>
              </a:solidFill>
              <a:latin typeface="Studio-Feixen-Sans"/>
            </a:endParaRPr>
          </a:p>
          <a:p>
            <a:r>
              <a:rPr lang="en-US" sz="1100" b="1" dirty="0">
                <a:solidFill>
                  <a:srgbClr val="05192D"/>
                </a:solidFill>
                <a:latin typeface="Studio-Feixen-Sans"/>
              </a:rPr>
              <a:t>Knowledge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: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Bilginin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analiz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edilmesi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yorumlanması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uyku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kalitesinin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artmasına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yol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açan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artan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adım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sayısı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veya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kalp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atış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hızı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ile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egzersiz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yoğunluğu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arasındaki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korelasyon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gibi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kalıpları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ortaya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çıkarabilir</a:t>
            </a:r>
            <a:r>
              <a:rPr lang="en-US" sz="1100" dirty="0" smtClean="0">
                <a:solidFill>
                  <a:srgbClr val="05192D"/>
                </a:solidFill>
                <a:latin typeface="Studio-Feixen-Sans"/>
              </a:rPr>
              <a:t>.</a:t>
            </a:r>
            <a:endParaRPr lang="tr-TR" sz="1100" dirty="0" smtClean="0">
              <a:solidFill>
                <a:srgbClr val="05192D"/>
              </a:solidFill>
              <a:latin typeface="Studio-Feixen-Sans"/>
            </a:endParaRPr>
          </a:p>
          <a:p>
            <a:pPr algn="ctr"/>
            <a:r>
              <a:rPr lang="en-US" sz="1100" dirty="0" smtClean="0">
                <a:solidFill>
                  <a:srgbClr val="05192D"/>
                </a:solidFill>
                <a:latin typeface="Studio-Feixen-Sans"/>
              </a:rPr>
              <a:t>⇧</a:t>
            </a:r>
            <a:endParaRPr lang="en-US" sz="1100" dirty="0">
              <a:solidFill>
                <a:srgbClr val="05192D"/>
              </a:solidFill>
              <a:latin typeface="Studio-Feixen-Sans"/>
            </a:endParaRPr>
          </a:p>
          <a:p>
            <a:r>
              <a:rPr lang="en-US" sz="1100" b="1" dirty="0">
                <a:solidFill>
                  <a:srgbClr val="05192D"/>
                </a:solidFill>
                <a:latin typeface="Studio-Feixen-Sans"/>
              </a:rPr>
              <a:t>Information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: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Akıllı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saat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uygulaması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verileri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organize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edip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yapılandırarak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günlük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adım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sayısı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ortalama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kalp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atış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hızı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gece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başına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uyku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süresi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gibi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anlaşılır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bir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formatta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 smtClean="0">
                <a:solidFill>
                  <a:srgbClr val="05192D"/>
                </a:solidFill>
                <a:latin typeface="Studio-Feixen-Sans"/>
              </a:rPr>
              <a:t>görüntülüyor</a:t>
            </a:r>
            <a:endParaRPr lang="tr-TR" sz="1100" dirty="0" smtClean="0">
              <a:solidFill>
                <a:srgbClr val="05192D"/>
              </a:solidFill>
              <a:latin typeface="Studio-Feixen-Sans"/>
            </a:endParaRPr>
          </a:p>
          <a:p>
            <a:pPr algn="ctr"/>
            <a:r>
              <a:rPr lang="en-US" sz="1100" dirty="0" smtClean="0">
                <a:solidFill>
                  <a:srgbClr val="05192D"/>
                </a:solidFill>
                <a:latin typeface="Studio-Feixen-Sans"/>
              </a:rPr>
              <a:t>⇧</a:t>
            </a:r>
            <a:endParaRPr lang="en-US" sz="1100" dirty="0">
              <a:solidFill>
                <a:srgbClr val="05192D"/>
              </a:solidFill>
              <a:latin typeface="Studio-Feixen-Sans"/>
            </a:endParaRPr>
          </a:p>
          <a:p>
            <a:r>
              <a:rPr lang="en-US" sz="1100" b="1" dirty="0">
                <a:solidFill>
                  <a:srgbClr val="05192D"/>
                </a:solidFill>
                <a:latin typeface="Studio-Feixen-Sans"/>
              </a:rPr>
              <a:t>Data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: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Akıllı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saat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atılan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adım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sayısı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,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kalp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atış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hızı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uyku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süresi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gibi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ham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verileri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US" sz="1100" dirty="0" err="1">
                <a:solidFill>
                  <a:srgbClr val="05192D"/>
                </a:solidFill>
                <a:latin typeface="Studio-Feixen-Sans"/>
              </a:rPr>
              <a:t>toplar</a:t>
            </a:r>
            <a:r>
              <a:rPr lang="en-US" sz="1100" dirty="0">
                <a:solidFill>
                  <a:srgbClr val="05192D"/>
                </a:solidFill>
                <a:latin typeface="Studio-Feixen-Sans"/>
              </a:rPr>
              <a:t>.</a:t>
            </a:r>
            <a:endParaRPr lang="en-US" sz="1100" b="0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12" y="963340"/>
            <a:ext cx="4882184" cy="34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35AEAF1-00C6-49BC-A26E-4D0F978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5</a:t>
            </a:fld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2DD70A-786C-4F44-81B4-0515A7D57A79}"/>
              </a:ext>
            </a:extLst>
          </p:cNvPr>
          <p:cNvSpPr txBox="1"/>
          <p:nvPr/>
        </p:nvSpPr>
        <p:spPr>
          <a:xfrm>
            <a:off x="1254601" y="35378"/>
            <a:ext cx="1093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DIKW (Data, Information, Knowledge, Wisdom)</a:t>
            </a:r>
            <a:endParaRPr lang="tr-T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08" y="932567"/>
            <a:ext cx="5604192" cy="56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35AEAF1-00C6-49BC-A26E-4D0F978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tr-TR" smtClean="0"/>
              <a:t>6</a:t>
            </a:fld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92DD70A-786C-4F44-81B4-0515A7D57A79}"/>
              </a:ext>
            </a:extLst>
          </p:cNvPr>
          <p:cNvSpPr txBox="1"/>
          <p:nvPr/>
        </p:nvSpPr>
        <p:spPr>
          <a:xfrm>
            <a:off x="1254601" y="35378"/>
            <a:ext cx="1093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Veri Türleri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A01D3E6-14EF-4A34-A4EE-8F4E8222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719" y="1169469"/>
            <a:ext cx="5497350" cy="296977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23" y="1169469"/>
            <a:ext cx="51952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(Big Data Era)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C6C765-64ED-B34F-AEFC-E4A001095BC4}"/>
              </a:ext>
            </a:extLst>
          </p:cNvPr>
          <p:cNvSpPr txBox="1">
            <a:spLocks/>
          </p:cNvSpPr>
          <p:nvPr/>
        </p:nvSpPr>
        <p:spPr>
          <a:xfrm>
            <a:off x="145261" y="705093"/>
            <a:ext cx="3433606" cy="60301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Multimedia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Mesaj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Ses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Video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Fotoğraf 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Sinyal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Konum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Uydu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Arama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Sosyal ağlar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Müşteri bilgileri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tr-TR" sz="2400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Satın alma …………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he five V&amp;#39;s, seven virtues and ten rules of big data engagement for  official statistics - IOS Press">
            <a:extLst>
              <a:ext uri="{FF2B5EF4-FFF2-40B4-BE49-F238E27FC236}">
                <a16:creationId xmlns:a16="http://schemas.microsoft.com/office/drawing/2014/main" id="{A83A7349-AC56-6942-BF30-0076A1DB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25" y="933103"/>
            <a:ext cx="7459648" cy="50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968253A-0704-FC8B-3269-D8325ED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84950"/>
            <a:ext cx="2743200" cy="2514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(Big Data Era) 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Google Maps tüm hareketlerimizi izliyor! Engelleme yöntemi bu yazıda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8383"/>
            <a:ext cx="4508314" cy="30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Conversion API (CAPI) - AdTribes.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69" y="1028826"/>
            <a:ext cx="6087639" cy="421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1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Büyük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Çağı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(Big Data Era)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A7F9493-797A-264C-A876-379D1F07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0" y="1584585"/>
            <a:ext cx="6001501" cy="4243129"/>
          </a:xfrm>
          <a:prstGeom prst="rect">
            <a:avLst/>
          </a:prstGeom>
        </p:spPr>
      </p:pic>
      <p:pic>
        <p:nvPicPr>
          <p:cNvPr id="4100" name="Picture 4" descr="Big Data Technologies: List, Stack, And Ecosystem In Demand">
            <a:extLst>
              <a:ext uri="{FF2B5EF4-FFF2-40B4-BE49-F238E27FC236}">
                <a16:creationId xmlns:a16="http://schemas.microsoft.com/office/drawing/2014/main" id="{C65A0850-F39D-2449-B5B2-3A9F5106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966486"/>
            <a:ext cx="4403996" cy="49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E6A52-F330-FACF-8134-8EDE7B8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2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8780</TotalTime>
  <Words>992</Words>
  <Application>Microsoft Office PowerPoint</Application>
  <PresentationFormat>Geniş ekran</PresentationFormat>
  <Paragraphs>206</Paragraphs>
  <Slides>29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Courier New</vt:lpstr>
      <vt:lpstr>GillSans</vt:lpstr>
      <vt:lpstr>Lato-Regular</vt:lpstr>
      <vt:lpstr>Manrope</vt:lpstr>
      <vt:lpstr>Noteworthy Light</vt:lpstr>
      <vt:lpstr>source-serif-pro</vt:lpstr>
      <vt:lpstr>Souvenir</vt:lpstr>
      <vt:lpstr>Studio-Feixen-Sans</vt:lpstr>
      <vt:lpstr>Times New Roman</vt:lpstr>
      <vt:lpstr>Wingdings</vt:lpstr>
      <vt:lpstr>Office Theme</vt:lpstr>
      <vt:lpstr>Veritabanı Yönetim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Büyük Veri Çağı  (Big Data Era)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Ozal Yildirim</cp:lastModifiedBy>
  <cp:revision>615</cp:revision>
  <dcterms:created xsi:type="dcterms:W3CDTF">2017-09-18T09:05:05Z</dcterms:created>
  <dcterms:modified xsi:type="dcterms:W3CDTF">2023-10-11T19:41:27Z</dcterms:modified>
</cp:coreProperties>
</file>